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7" r:id="rId4"/>
    <p:sldId id="278" r:id="rId5"/>
    <p:sldId id="324" r:id="rId6"/>
    <p:sldId id="259" r:id="rId7"/>
    <p:sldId id="342" r:id="rId8"/>
    <p:sldId id="343" r:id="rId9"/>
    <p:sldId id="260" r:id="rId10"/>
    <p:sldId id="331" r:id="rId11"/>
    <p:sldId id="333" r:id="rId12"/>
    <p:sldId id="334" r:id="rId13"/>
    <p:sldId id="335" r:id="rId14"/>
    <p:sldId id="330" r:id="rId15"/>
    <p:sldId id="261" r:id="rId16"/>
    <p:sldId id="345" r:id="rId17"/>
    <p:sldId id="346" r:id="rId18"/>
    <p:sldId id="347" r:id="rId19"/>
    <p:sldId id="348" r:id="rId20"/>
    <p:sldId id="349" r:id="rId21"/>
    <p:sldId id="262" r:id="rId22"/>
    <p:sldId id="279" r:id="rId23"/>
    <p:sldId id="280" r:id="rId24"/>
    <p:sldId id="283" r:id="rId25"/>
    <p:sldId id="350" r:id="rId26"/>
    <p:sldId id="352" r:id="rId27"/>
    <p:sldId id="351" r:id="rId28"/>
    <p:sldId id="294" r:id="rId29"/>
    <p:sldId id="299" r:id="rId30"/>
    <p:sldId id="307" r:id="rId31"/>
    <p:sldId id="306" r:id="rId32"/>
    <p:sldId id="308" r:id="rId33"/>
    <p:sldId id="263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264" r:id="rId50"/>
    <p:sldId id="353" r:id="rId51"/>
    <p:sldId id="265" r:id="rId52"/>
    <p:sldId id="2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01" autoAdjust="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650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86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87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91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7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0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7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77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8197B-6289-4775-BBFF-E1125A286C82}" type="datetimeFigureOut">
              <a:rPr lang="en-US" smtClean="0"/>
              <a:t>8/14/2016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84496-5311-4F2F-A966-6F404BC2A8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08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9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1.jp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2549124"/>
            <a:ext cx="9144000" cy="1193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 Selection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384235"/>
            <a:ext cx="4656464" cy="1655762"/>
          </a:xfrm>
        </p:spPr>
        <p:txBody>
          <a:bodyPr/>
          <a:lstStyle/>
          <a:p>
            <a:pPr algn="l"/>
            <a:r>
              <a:rPr lang="en-US" sz="2200" i="1" dirty="0" smtClean="0"/>
              <a:t>Student:</a:t>
            </a:r>
          </a:p>
          <a:p>
            <a:pPr algn="l"/>
            <a:r>
              <a:rPr lang="en-US" dirty="0" smtClean="0"/>
              <a:t>Nguyen Van Khoi</a:t>
            </a:r>
          </a:p>
          <a:p>
            <a:pPr algn="l"/>
            <a:r>
              <a:rPr lang="en-US" dirty="0" smtClean="0"/>
              <a:t>Tran Hoang Nam</a:t>
            </a:r>
            <a:endParaRPr lang="en-US" dirty="0"/>
          </a:p>
        </p:txBody>
      </p:sp>
      <p:pic>
        <p:nvPicPr>
          <p:cNvPr id="4" name="Picture 3" descr="cropped-logo-co-kem-3-sao-0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067" y="1080916"/>
            <a:ext cx="4483865" cy="123524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5940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2134" y="2787899"/>
            <a:ext cx="9144000" cy="119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_______________________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095999" y="4384235"/>
            <a:ext cx="465646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200" i="1" dirty="0" smtClean="0"/>
              <a:t>Supervisor:</a:t>
            </a:r>
          </a:p>
          <a:p>
            <a:pPr algn="r"/>
            <a:r>
              <a:rPr lang="en-US" dirty="0" smtClean="0"/>
              <a:t>MSc.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Trung</a:t>
            </a:r>
            <a:r>
              <a:rPr lang="en-US" dirty="0" smtClean="0"/>
              <a:t> </a:t>
            </a:r>
            <a:r>
              <a:rPr lang="en-US" dirty="0" err="1" smtClean="0"/>
              <a:t>Hieu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866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pPr algn="ctr"/>
            <a:r>
              <a:rPr lang="en-US" dirty="0" smtClean="0"/>
              <a:t>Problem statement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2" y="2214393"/>
            <a:ext cx="4563112" cy="241968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70169" cy="3811588"/>
          </a:xfrm>
        </p:spPr>
        <p:txBody>
          <a:bodyPr>
            <a:noAutofit/>
          </a:bodyPr>
          <a:lstStyle/>
          <a:p>
            <a:r>
              <a:rPr lang="en-US" sz="1800" dirty="0" smtClean="0"/>
              <a:t>Suppose we have an input image N and some sets of pixels: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Foreground set                         : set of all pixels that are sample for the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Background set                         : set of all pixels that are sample for the background.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Uncertain set                         : set of all pixels that are not in the both fore/background set. </a:t>
            </a:r>
          </a:p>
          <a:p>
            <a:r>
              <a:rPr lang="en-US" sz="1800" dirty="0" smtClean="0"/>
              <a:t>How to figure out all pixels belong to the object in the image and separate them from the background?                         </a:t>
            </a:r>
            <a:endParaRPr lang="en-US" sz="18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809847"/>
              </p:ext>
            </p:extLst>
          </p:nvPr>
        </p:nvGraphicFramePr>
        <p:xfrm>
          <a:off x="2639150" y="2688115"/>
          <a:ext cx="1313871" cy="319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3" name="Equation" r:id="rId4" imgW="1117440" imgH="253800" progId="Equation.DSMT4">
                  <p:embed/>
                </p:oleObj>
              </mc:Choice>
              <mc:Fallback>
                <p:oleObj name="Equation" r:id="rId4" imgW="1117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39150" y="2688115"/>
                        <a:ext cx="1313871" cy="319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562244"/>
              </p:ext>
            </p:extLst>
          </p:nvPr>
        </p:nvGraphicFramePr>
        <p:xfrm>
          <a:off x="2677251" y="3290216"/>
          <a:ext cx="1275770" cy="39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4" name="Equation" r:id="rId6" imgW="1041120" imgH="253800" progId="Equation.DSMT4">
                  <p:embed/>
                </p:oleObj>
              </mc:Choice>
              <mc:Fallback>
                <p:oleObj name="Equation" r:id="rId6" imgW="104112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77251" y="3290216"/>
                        <a:ext cx="1275770" cy="39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552101"/>
              </p:ext>
            </p:extLst>
          </p:nvPr>
        </p:nvGraphicFramePr>
        <p:xfrm>
          <a:off x="2485987" y="3963194"/>
          <a:ext cx="1270764" cy="3611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5" name="Equation" r:id="rId8" imgW="1091880" imgH="253800" progId="Equation.DSMT4">
                  <p:embed/>
                </p:oleObj>
              </mc:Choice>
              <mc:Fallback>
                <p:oleObj name="Equation" r:id="rId8" imgW="1091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85987" y="3963194"/>
                        <a:ext cx="1270764" cy="3611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12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images: foreground,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binary image is an image in which each pixel belongs to one of only two possible discrete logical value: 1 or 0. In our problem: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1 is known as “object”.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logical value 0 is known as “not object”.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 define the set of pixels which logical value is </a:t>
            </a:r>
            <a:r>
              <a:rPr lang="en-US" i="1" dirty="0" smtClean="0"/>
              <a:t>1/0</a:t>
            </a:r>
            <a:r>
              <a:rPr lang="en-US" dirty="0" smtClean="0"/>
              <a:t> as the temp </a:t>
            </a:r>
            <a:r>
              <a:rPr lang="en-US" i="1" dirty="0" smtClean="0"/>
              <a:t>foreground</a:t>
            </a:r>
            <a:r>
              <a:rPr lang="en-US" dirty="0" smtClean="0"/>
              <a:t>/</a:t>
            </a:r>
            <a:r>
              <a:rPr lang="en-US" i="1" dirty="0" smtClean="0"/>
              <a:t>background</a:t>
            </a:r>
            <a:r>
              <a:rPr lang="en-US" dirty="0" smtClean="0"/>
              <a:t> pixel.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60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For all image pixels, we need to assign a unique label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in the </a:t>
            </a:r>
            <a:r>
              <a:rPr lang="en-US" i="1" dirty="0" smtClean="0"/>
              <a:t>foreground/background</a:t>
            </a:r>
            <a:r>
              <a:rPr lang="en-US" dirty="0" smtClean="0"/>
              <a:t> set, the label of it is </a:t>
            </a:r>
            <a:r>
              <a:rPr lang="en-US" i="1" dirty="0" smtClean="0"/>
              <a:t>1/0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If a pixel is not in the foreground and background set, the temporary label of it is “</a:t>
            </a:r>
            <a:r>
              <a:rPr lang="en-US" i="1" dirty="0" smtClean="0"/>
              <a:t>uncertain</a:t>
            </a:r>
            <a:r>
              <a:rPr lang="en-US" dirty="0" smtClean="0"/>
              <a:t>”.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How to find a way to label all pixels in the image so that all pixels belong to object we want to select have same label, and so do to the another pixel?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8328382"/>
              </p:ext>
            </p:extLst>
          </p:nvPr>
        </p:nvGraphicFramePr>
        <p:xfrm>
          <a:off x="2787268" y="2544896"/>
          <a:ext cx="5949108" cy="572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5" name="Equation" r:id="rId3" imgW="2603160" imgH="253800" progId="Equation.DSMT4">
                  <p:embed/>
                </p:oleObj>
              </mc:Choice>
              <mc:Fallback>
                <p:oleObj name="Equation" r:id="rId3" imgW="26031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7268" y="2544896"/>
                        <a:ext cx="5949108" cy="572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99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 - Constraint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Data constraint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If a pixel has it colors similar to at least one pixel belong to foreground seeds, it is more likely to get foreground label, and so do with background seeds.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Prior constraint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dirty="0" smtClean="0"/>
              <a:t>Pixels that belong to the object tend to group together, and so do with pixels  that belong to background.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5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labelling problem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2055812"/>
            <a:ext cx="10515600" cy="41211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Minimize the energy function (</a:t>
            </a:r>
            <a:r>
              <a:rPr lang="vi-VN" dirty="0"/>
              <a:t>Greig et al</a:t>
            </a:r>
            <a:r>
              <a:rPr lang="vi-VN" dirty="0" smtClean="0"/>
              <a:t>.</a:t>
            </a:r>
            <a:r>
              <a:rPr lang="en-US" dirty="0" smtClean="0"/>
              <a:t>, 1989)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Where      know as a balancing parameter between data constraint and the prior constraint: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larger lambda, the less discontinuities in the optimal labeling L.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smaller lambda, the more optimal labeling L.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547531"/>
              </p:ext>
            </p:extLst>
          </p:nvPr>
        </p:nvGraphicFramePr>
        <p:xfrm>
          <a:off x="2513452" y="2771297"/>
          <a:ext cx="7121372" cy="853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6" name="Equation" r:id="rId3" imgW="2755800" imgH="330120" progId="Equation.DSMT4">
                  <p:embed/>
                </p:oleObj>
              </mc:Choice>
              <mc:Fallback>
                <p:oleObj name="Equation" r:id="rId3" imgW="275580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13452" y="2771297"/>
                        <a:ext cx="7121372" cy="853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3337470"/>
              </p:ext>
            </p:extLst>
          </p:nvPr>
        </p:nvGraphicFramePr>
        <p:xfrm>
          <a:off x="1981736" y="3624549"/>
          <a:ext cx="298756" cy="380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7" name="Equation" r:id="rId5" imgW="139680" imgH="177480" progId="Equation.DSMT4">
                  <p:embed/>
                </p:oleObj>
              </mc:Choice>
              <mc:Fallback>
                <p:oleObj name="Equation" r:id="rId5" imgW="13968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736" y="3624549"/>
                        <a:ext cx="298756" cy="380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568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8567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</a:t>
            </a:r>
            <a:endParaRPr lang="vi-VN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411" y="2715906"/>
            <a:ext cx="8737389" cy="302373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603" y="1690688"/>
            <a:ext cx="9340794" cy="75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4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cut construction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013" y="987425"/>
            <a:ext cx="5014549" cy="4873625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simple segmentation example for a 3x3 image.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98699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Energy function (cont.)</a:t>
            </a:r>
            <a:endParaRPr lang="vi-VN" dirty="0"/>
          </a:p>
        </p:txBody>
      </p:sp>
      <p:pic>
        <p:nvPicPr>
          <p:cNvPr id="33" name="Content Placeholder 3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850" y="2279177"/>
            <a:ext cx="10437875" cy="322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implementation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Negative log-likelihood of intensity for regional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 hoc function for boundary term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Max-flow algorithm provided by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dirty="0" err="1" smtClean="0"/>
              <a:t>Kolgomorov</a:t>
            </a:r>
            <a:r>
              <a:rPr lang="en-US" dirty="0" smtClean="0"/>
              <a:t> (2001)</a:t>
            </a:r>
            <a:endParaRPr lang="vi-VN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362096" y="2333767"/>
          <a:ext cx="3649140" cy="818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Equation" r:id="rId3" imgW="2501900" imgH="584200" progId="Equation.DSMT4">
                  <p:embed/>
                </p:oleObj>
              </mc:Choice>
              <mc:Fallback>
                <p:oleObj name="Equation" r:id="rId3" imgW="2501900" imgH="584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2333767"/>
                        <a:ext cx="3649140" cy="8188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vi-VN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4362096" y="3750398"/>
          <a:ext cx="3473577" cy="848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" name="Equation" r:id="rId5" imgW="2374900" imgH="609600" progId="Equation.DSMT4">
                  <p:embed/>
                </p:oleObj>
              </mc:Choice>
              <mc:Fallback>
                <p:oleObj name="Equation" r:id="rId5" imgW="2374900" imgH="60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2096" y="3750398"/>
                        <a:ext cx="3473577" cy="8488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432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Introduction</a:t>
            </a:r>
            <a:endParaRPr lang="en-US" b="1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79356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result and comment</a:t>
            </a:r>
            <a:endParaRPr lang="vi-V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50" y="1690688"/>
            <a:ext cx="6236900" cy="4368918"/>
          </a:xfrm>
        </p:spPr>
      </p:pic>
    </p:spTree>
    <p:extLst>
      <p:ext uri="{BB962C8B-B14F-4D97-AF65-F5344CB8AC3E}">
        <p14:creationId xmlns:p14="http://schemas.microsoft.com/office/powerpoint/2010/main" val="238647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234264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Silent Lazy Snapping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90" y="1825625"/>
            <a:ext cx="9805619" cy="4351338"/>
          </a:xfrm>
        </p:spPr>
      </p:pic>
    </p:spTree>
    <p:extLst>
      <p:ext uri="{BB962C8B-B14F-4D97-AF65-F5344CB8AC3E}">
        <p14:creationId xmlns:p14="http://schemas.microsoft.com/office/powerpoint/2010/main" val="1171808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1: Sample definition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38747"/>
            <a:ext cx="3207068" cy="2435136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6" y="2738748"/>
            <a:ext cx="3207068" cy="2435136"/>
          </a:xfrm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73" y="2738748"/>
            <a:ext cx="3207068" cy="24351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95885"/>
            <a:ext cx="503618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7755953" y="3695885"/>
            <a:ext cx="503619" cy="52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091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Step 2: Pre-segmentation</a:t>
            </a:r>
            <a:endParaRPr lang="en-US" b="1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27173"/>
            <a:ext cx="3207068" cy="2423562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66" y="2727173"/>
            <a:ext cx="3207068" cy="2423562"/>
          </a:xfrm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732" y="2768454"/>
            <a:ext cx="3372091" cy="2382281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045268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99534" y="3684311"/>
            <a:ext cx="447198" cy="509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0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2814"/>
          </a:xfrm>
        </p:spPr>
        <p:txBody>
          <a:bodyPr/>
          <a:lstStyle/>
          <a:p>
            <a:r>
              <a:rPr lang="en-US" dirty="0" smtClean="0"/>
              <a:t>Experimental result on pre-segmentation (1)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7940"/>
            <a:ext cx="10515599" cy="4869023"/>
          </a:xfrm>
        </p:spPr>
      </p:pic>
    </p:spTree>
    <p:extLst>
      <p:ext uri="{BB962C8B-B14F-4D97-AF65-F5344CB8AC3E}">
        <p14:creationId xmlns:p14="http://schemas.microsoft.com/office/powerpoint/2010/main" val="229986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3686"/>
            <a:ext cx="10515600" cy="5000263"/>
          </a:xfrm>
        </p:spPr>
      </p:pic>
    </p:spTree>
    <p:extLst>
      <p:ext uri="{BB962C8B-B14F-4D97-AF65-F5344CB8AC3E}">
        <p14:creationId xmlns:p14="http://schemas.microsoft.com/office/powerpoint/2010/main" val="183757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8561"/>
          </a:xfrm>
        </p:spPr>
        <p:txBody>
          <a:bodyPr/>
          <a:lstStyle/>
          <a:p>
            <a:r>
              <a:rPr lang="en-US" dirty="0" smtClean="0"/>
              <a:t>Experimental result on pre-segmentation (3)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448" y="1719263"/>
            <a:ext cx="3230004" cy="43513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73" y="1719263"/>
            <a:ext cx="32300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6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3: Graph initialization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994" y="2279029"/>
            <a:ext cx="3515216" cy="3305636"/>
          </a:xfrm>
        </p:spPr>
      </p:pic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53" y="2279029"/>
            <a:ext cx="3200400" cy="330563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5563564" y="3515158"/>
            <a:ext cx="1064871" cy="83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Step </a:t>
            </a:r>
            <a:r>
              <a:rPr lang="en-US" b="1" dirty="0" smtClean="0"/>
              <a:t>4: </a:t>
            </a:r>
            <a:r>
              <a:rPr lang="en-US" b="1" dirty="0"/>
              <a:t>Graph </a:t>
            </a:r>
            <a:r>
              <a:rPr lang="en-US" b="1" dirty="0" smtClean="0"/>
              <a:t>cut and final segmentation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32815"/>
            <a:ext cx="3277058" cy="2453030"/>
          </a:xfrm>
        </p:spPr>
      </p:pic>
      <p:pic>
        <p:nvPicPr>
          <p:cNvPr id="4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1" y="1632815"/>
            <a:ext cx="3277058" cy="2453030"/>
          </a:xfrm>
          <a:prstGeom prst="rect">
            <a:avLst/>
          </a:prstGeo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742" y="1664133"/>
            <a:ext cx="3277058" cy="2448267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4103809" y="2668347"/>
            <a:ext cx="353662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723080" y="2668347"/>
            <a:ext cx="342213" cy="43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3" y="4436277"/>
            <a:ext cx="2748915" cy="1834515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728" y="4436276"/>
            <a:ext cx="2748915" cy="183451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750749" y="5104677"/>
            <a:ext cx="659757" cy="4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1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US" dirty="0" smtClean="0"/>
              <a:t>Image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IE" sz="3600" dirty="0"/>
              <a:t>An image is a set of sub-images that sometimes referred to as regions-of-interest, ROIs, or simply </a:t>
            </a:r>
            <a:r>
              <a:rPr lang="en-IE" sz="3600" dirty="0" smtClean="0"/>
              <a:t>regions.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One of the problem in image processing is image selection – how to cut out or select an area for later specific image processing operations.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7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1: Pixel loss in thin area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189080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05075"/>
            <a:ext cx="2458945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01" y="2504631"/>
            <a:ext cx="2461785" cy="3685032"/>
          </a:xfrm>
        </p:spPr>
      </p:pic>
    </p:spTree>
    <p:extLst>
      <p:ext uri="{BB962C8B-B14F-4D97-AF65-F5344CB8AC3E}">
        <p14:creationId xmlns:p14="http://schemas.microsoft.com/office/powerpoint/2010/main" val="359232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2: Unsmooth boundary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Dancing_Emily</a:t>
            </a:r>
            <a:r>
              <a:rPr lang="en-US" dirty="0" smtClean="0"/>
              <a:t> with samples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05075"/>
            <a:ext cx="3684588" cy="368458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735042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 </a:t>
            </a:r>
            <a:r>
              <a:rPr lang="en-US" dirty="0" smtClean="0"/>
              <a:t>3: Poor performance when foreground and background have similar color distribution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Vango</a:t>
            </a:r>
            <a:r>
              <a:rPr lang="en-US" dirty="0" smtClean="0"/>
              <a:t> with samples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Final segmentation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88" y="2505075"/>
            <a:ext cx="4907986" cy="3684588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01" y="2505075"/>
            <a:ext cx="4907986" cy="3684588"/>
          </a:xfrm>
        </p:spPr>
      </p:pic>
    </p:spTree>
    <p:extLst>
      <p:ext uri="{BB962C8B-B14F-4D97-AF65-F5344CB8AC3E}">
        <p14:creationId xmlns:p14="http://schemas.microsoft.com/office/powerpoint/2010/main" val="3768328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82665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Berkeley dataset – 12003.jpg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36041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35070.jpg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30181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345133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176035.jpg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29" y="2818606"/>
            <a:ext cx="4571659" cy="3054096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1687389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187029.jpg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21" y="2505075"/>
            <a:ext cx="2458945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209" y="2516650"/>
            <a:ext cx="2458945" cy="3684588"/>
          </a:xfrm>
        </p:spPr>
      </p:pic>
    </p:spTree>
    <p:extLst>
      <p:ext uri="{BB962C8B-B14F-4D97-AF65-F5344CB8AC3E}">
        <p14:creationId xmlns:p14="http://schemas.microsoft.com/office/powerpoint/2010/main" val="198578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Berkeley dataset </a:t>
            </a:r>
            <a:r>
              <a:rPr lang="en-US" dirty="0" smtClean="0"/>
              <a:t>– 207056.jpg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9" y="2818606"/>
            <a:ext cx="4581525" cy="3057525"/>
          </a:xfrm>
        </p:spPr>
      </p:pic>
      <p:pic>
        <p:nvPicPr>
          <p:cNvPr id="15" name="Content Placeholder 1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1" y="2818606"/>
            <a:ext cx="4581525" cy="3057525"/>
          </a:xfrm>
        </p:spPr>
      </p:pic>
    </p:spTree>
    <p:extLst>
      <p:ext uri="{BB962C8B-B14F-4D97-AF65-F5344CB8AC3E}">
        <p14:creationId xmlns:p14="http://schemas.microsoft.com/office/powerpoint/2010/main" val="2778731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5.jpg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180697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9439"/>
          </a:xfrm>
        </p:spPr>
        <p:txBody>
          <a:bodyPr>
            <a:normAutofit/>
          </a:bodyPr>
          <a:lstStyle/>
          <a:p>
            <a:r>
              <a:rPr lang="en-IE" dirty="0"/>
              <a:t>Interactive single-image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4564"/>
            <a:ext cx="10515600" cy="45023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IE" sz="3600" dirty="0"/>
              <a:t>Interactive single-image segmentation (image </a:t>
            </a:r>
            <a:r>
              <a:rPr lang="en-IE" sz="3600" dirty="0" err="1" smtClean="0"/>
              <a:t>cutout</a:t>
            </a:r>
            <a:r>
              <a:rPr lang="en-IE" sz="3600" dirty="0" smtClean="0"/>
              <a:t> </a:t>
            </a:r>
            <a:r>
              <a:rPr lang="en-IE" sz="3600" dirty="0"/>
              <a:t>or foreground/background separation), one of the typical case in region selection </a:t>
            </a:r>
            <a:r>
              <a:rPr lang="en-IE" sz="3600" dirty="0" smtClean="0"/>
              <a:t>problem, </a:t>
            </a:r>
            <a:r>
              <a:rPr lang="en-IE" sz="3600" dirty="0"/>
              <a:t>is to select the object (e.g. human, </a:t>
            </a:r>
            <a:r>
              <a:rPr lang="en-IE" sz="3600" dirty="0" smtClean="0"/>
              <a:t>flower, etc.) </a:t>
            </a:r>
            <a:r>
              <a:rPr lang="en-IE" sz="3600" dirty="0"/>
              <a:t>from the background that based on samples provided by the </a:t>
            </a:r>
            <a:r>
              <a:rPr lang="en-IE" sz="3600" dirty="0" smtClean="0"/>
              <a:t>user.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88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6.jpg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402" y="2505075"/>
            <a:ext cx="4912784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9" y="2505075"/>
            <a:ext cx="4912784" cy="3684588"/>
          </a:xfrm>
        </p:spPr>
      </p:pic>
    </p:spTree>
    <p:extLst>
      <p:ext uri="{BB962C8B-B14F-4D97-AF65-F5344CB8AC3E}">
        <p14:creationId xmlns:p14="http://schemas.microsoft.com/office/powerpoint/2010/main" val="49762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7.jpg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2565907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8.jpg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16650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8037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Khoi’s </a:t>
            </a:r>
            <a:r>
              <a:rPr lang="en-US" dirty="0"/>
              <a:t>dataset </a:t>
            </a:r>
            <a:r>
              <a:rPr lang="en-US" dirty="0" smtClean="0"/>
              <a:t>– 9.jpg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Interactive Graph Cut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073" y="2505075"/>
            <a:ext cx="2763441" cy="368458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2505075"/>
            <a:ext cx="2763441" cy="3684588"/>
          </a:xfrm>
        </p:spPr>
      </p:pic>
    </p:spTree>
    <p:extLst>
      <p:ext uri="{BB962C8B-B14F-4D97-AF65-F5344CB8AC3E}">
        <p14:creationId xmlns:p14="http://schemas.microsoft.com/office/powerpoint/2010/main" val="3426885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Cat.jpg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174" y="2817654"/>
            <a:ext cx="3063240" cy="306324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156" y="2813844"/>
            <a:ext cx="3067050" cy="3067050"/>
          </a:xfrm>
        </p:spPr>
      </p:pic>
    </p:spTree>
    <p:extLst>
      <p:ext uri="{BB962C8B-B14F-4D97-AF65-F5344CB8AC3E}">
        <p14:creationId xmlns:p14="http://schemas.microsoft.com/office/powerpoint/2010/main" val="1866362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TrangAn.jpg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82" y="2776887"/>
            <a:ext cx="4177623" cy="313639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01" y="2781459"/>
            <a:ext cx="4175760" cy="3131820"/>
          </a:xfrm>
        </p:spPr>
      </p:pic>
    </p:spTree>
    <p:extLst>
      <p:ext uri="{BB962C8B-B14F-4D97-AF65-F5344CB8AC3E}">
        <p14:creationId xmlns:p14="http://schemas.microsoft.com/office/powerpoint/2010/main" val="4197552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Nam_2.jpg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668" y="2505075"/>
            <a:ext cx="2072251" cy="368400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76388" y="3322654"/>
            <a:ext cx="3684587" cy="2072580"/>
          </a:xfrm>
        </p:spPr>
      </p:pic>
    </p:spTree>
    <p:extLst>
      <p:ext uri="{BB962C8B-B14F-4D97-AF65-F5344CB8AC3E}">
        <p14:creationId xmlns:p14="http://schemas.microsoft.com/office/powerpoint/2010/main" val="3447626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WSpaper.jpg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0" y="2505075"/>
            <a:ext cx="3684588" cy="3684588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2516650"/>
            <a:ext cx="3684588" cy="3684588"/>
          </a:xfrm>
        </p:spPr>
      </p:pic>
    </p:spTree>
    <p:extLst>
      <p:ext uri="{BB962C8B-B14F-4D97-AF65-F5344CB8AC3E}">
        <p14:creationId xmlns:p14="http://schemas.microsoft.com/office/powerpoint/2010/main" val="3587566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Nam’s </a:t>
            </a:r>
            <a:r>
              <a:rPr lang="en-US" dirty="0"/>
              <a:t>dataset </a:t>
            </a:r>
            <a:r>
              <a:rPr lang="en-US" dirty="0" smtClean="0"/>
              <a:t>– Emily_child.jpg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Image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Silent Lazy Snapping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78" y="2504631"/>
            <a:ext cx="2072831" cy="3685032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310" y="2505075"/>
            <a:ext cx="2068742" cy="3684588"/>
          </a:xfrm>
        </p:spPr>
      </p:pic>
    </p:spTree>
    <p:extLst>
      <p:ext uri="{BB962C8B-B14F-4D97-AF65-F5344CB8AC3E}">
        <p14:creationId xmlns:p14="http://schemas.microsoft.com/office/powerpoint/2010/main" val="3257995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90938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200" dirty="0" smtClean="0"/>
              <a:t>Image segmentation from Lazy Snapping paper</a:t>
            </a:r>
            <a:endParaRPr lang="en-US" sz="4200" dirty="0"/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439" y="1825625"/>
            <a:ext cx="2927121" cy="4351338"/>
          </a:xfrm>
        </p:spPr>
      </p:pic>
      <p:pic>
        <p:nvPicPr>
          <p:cNvPr id="21" name="Content Placeholder 20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38" y="1825625"/>
            <a:ext cx="2909324" cy="4351338"/>
          </a:xfrm>
        </p:spPr>
      </p:pic>
    </p:spTree>
    <p:extLst>
      <p:ext uri="{BB962C8B-B14F-4D97-AF65-F5344CB8AC3E}">
        <p14:creationId xmlns:p14="http://schemas.microsoft.com/office/powerpoint/2010/main" val="25527581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vi-V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Cut for Image Segmentation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Try several other feature descriptor (such as HOG, etc.) for achieving the better results</a:t>
            </a:r>
          </a:p>
          <a:p>
            <a:r>
              <a:rPr lang="en-US" dirty="0" smtClean="0"/>
              <a:t>Add GUI options for easier and more </a:t>
            </a:r>
            <a:r>
              <a:rPr lang="en-US" dirty="0" err="1" smtClean="0"/>
              <a:t>plexible</a:t>
            </a:r>
            <a:r>
              <a:rPr lang="en-US" dirty="0" smtClean="0"/>
              <a:t> experimenting</a:t>
            </a:r>
            <a:endParaRPr lang="vi-V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Add boundary editing function</a:t>
            </a:r>
          </a:p>
          <a:p>
            <a:r>
              <a:rPr lang="en-US" dirty="0" smtClean="0"/>
              <a:t>Add some filter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026961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730168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 FOR LISTENING!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23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346449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Greig</a:t>
            </a:r>
            <a:r>
              <a:rPr lang="en-US" dirty="0" smtClean="0"/>
              <a:t> et al, 1989: the first using min-cut max-flow algorithm to optimize certain energy function in vision.</a:t>
            </a:r>
          </a:p>
          <a:p>
            <a:r>
              <a:rPr lang="en-US" dirty="0" err="1" smtClean="0"/>
              <a:t>Boykov</a:t>
            </a:r>
            <a:r>
              <a:rPr lang="en-US" dirty="0" smtClean="0"/>
              <a:t> and Jolly, 2001: basing on the work of </a:t>
            </a:r>
            <a:r>
              <a:rPr lang="en-US" dirty="0" err="1" smtClean="0"/>
              <a:t>Greig</a:t>
            </a:r>
            <a:r>
              <a:rPr lang="en-US" dirty="0" smtClean="0"/>
              <a:t>, finding optimal segmentation which satisfies hard constraints imposed by user and soft constraints combining both region and boundary properties.</a:t>
            </a:r>
          </a:p>
          <a:p>
            <a:r>
              <a:rPr lang="en-US" dirty="0" smtClean="0"/>
              <a:t>Li, Tang, Sun and Shum, 2004: improving the method of </a:t>
            </a:r>
            <a:r>
              <a:rPr lang="en-US" dirty="0" err="1" smtClean="0"/>
              <a:t>Boykov</a:t>
            </a:r>
            <a:r>
              <a:rPr lang="en-US" dirty="0" smtClean="0"/>
              <a:t> and Jolly, working on super-pixel with an extra boundary-editing step.  </a:t>
            </a:r>
          </a:p>
          <a:p>
            <a:r>
              <a:rPr lang="en-US" dirty="0" err="1" smtClean="0"/>
              <a:t>Rother</a:t>
            </a:r>
            <a:r>
              <a:rPr lang="en-US" dirty="0" smtClean="0"/>
              <a:t>, </a:t>
            </a:r>
            <a:r>
              <a:rPr lang="en-US" dirty="0" err="1" smtClean="0"/>
              <a:t>Kolgomorov</a:t>
            </a:r>
            <a:r>
              <a:rPr lang="en-US" dirty="0" smtClean="0"/>
              <a:t> and Blake, 2004: the iterated version of </a:t>
            </a:r>
            <a:r>
              <a:rPr lang="en-US" dirty="0" err="1" smtClean="0"/>
              <a:t>Boykov</a:t>
            </a:r>
            <a:r>
              <a:rPr lang="en-US" dirty="0" smtClean="0"/>
              <a:t> and </a:t>
            </a:r>
            <a:r>
              <a:rPr lang="en-US" smtClean="0"/>
              <a:t>Jolly’s works, </a:t>
            </a:r>
            <a:r>
              <a:rPr lang="en-US" dirty="0" smtClean="0"/>
              <a:t>using color and contrast information with border matting for optimize the boundary.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58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Lazy Snapping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3699300"/>
            <a:ext cx="5157787" cy="1296137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GrabCut</a:t>
            </a:r>
            <a:endParaRPr lang="vi-VN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860019"/>
            <a:ext cx="5183188" cy="297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93214"/>
            <a:ext cx="10515600" cy="5383749"/>
          </a:xfrm>
        </p:spPr>
        <p:txBody>
          <a:bodyPr>
            <a:normAutofit fontScale="92500" lnSpcReduction="20000"/>
          </a:bodyPr>
          <a:lstStyle/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Introduction</a:t>
            </a:r>
            <a:endParaRPr lang="en-US" dirty="0"/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/>
              <a:t>Literature review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b="1" dirty="0" smtClean="0"/>
              <a:t>Problem statement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Interactive graph cut segmentation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Silent Lazy Snapping solution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Experimental results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Future direction</a:t>
            </a:r>
          </a:p>
          <a:p>
            <a:pPr marL="571500" indent="-571500" algn="just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Question and answer</a:t>
            </a:r>
          </a:p>
        </p:txBody>
      </p:sp>
    </p:spTree>
    <p:extLst>
      <p:ext uri="{BB962C8B-B14F-4D97-AF65-F5344CB8AC3E}">
        <p14:creationId xmlns:p14="http://schemas.microsoft.com/office/powerpoint/2010/main" val="17636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1075</Words>
  <Application>Microsoft Office PowerPoint</Application>
  <PresentationFormat>Widescreen</PresentationFormat>
  <Paragraphs>199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Times New Roman</vt:lpstr>
      <vt:lpstr>Office Theme</vt:lpstr>
      <vt:lpstr>Equation</vt:lpstr>
      <vt:lpstr>Object Selection</vt:lpstr>
      <vt:lpstr>PowerPoint Presentation</vt:lpstr>
      <vt:lpstr>Image selection</vt:lpstr>
      <vt:lpstr>Interactive single-image segmentation</vt:lpstr>
      <vt:lpstr>Image segmentation from Lazy Snapping paper</vt:lpstr>
      <vt:lpstr>PowerPoint Presentation</vt:lpstr>
      <vt:lpstr>Literature review</vt:lpstr>
      <vt:lpstr>Examples</vt:lpstr>
      <vt:lpstr>PowerPoint Presentation</vt:lpstr>
      <vt:lpstr>Problem statement</vt:lpstr>
      <vt:lpstr>Binary images: foreground, background</vt:lpstr>
      <vt:lpstr>Binary labelling problem</vt:lpstr>
      <vt:lpstr>Binary labelling problem - Constraint</vt:lpstr>
      <vt:lpstr>Binary labelling problem</vt:lpstr>
      <vt:lpstr>PowerPoint Presentation</vt:lpstr>
      <vt:lpstr>Energy function</vt:lpstr>
      <vt:lpstr>Graph cut construction</vt:lpstr>
      <vt:lpstr>Energy function (cont.)</vt:lpstr>
      <vt:lpstr>Detailed implementation</vt:lpstr>
      <vt:lpstr>Sample result and comment</vt:lpstr>
      <vt:lpstr>PowerPoint Presentation</vt:lpstr>
      <vt:lpstr>Silent Lazy Snapping model</vt:lpstr>
      <vt:lpstr>Step 1: Sample definition</vt:lpstr>
      <vt:lpstr>Step 2: Pre-segmentation</vt:lpstr>
      <vt:lpstr>Experimental result on pre-segmentation (1)</vt:lpstr>
      <vt:lpstr>Experimental result on pre-segmentation (2)</vt:lpstr>
      <vt:lpstr>Experimental result on pre-segmentation (3)</vt:lpstr>
      <vt:lpstr>Step 3: Graph initialization</vt:lpstr>
      <vt:lpstr>Step 4: Graph cut and final segmentation</vt:lpstr>
      <vt:lpstr>Limitation 1: Pixel loss in thin area</vt:lpstr>
      <vt:lpstr>Limitation 2: Unsmooth boundary</vt:lpstr>
      <vt:lpstr>Limitation 3: Poor performance when foreground and background have similar color distribution</vt:lpstr>
      <vt:lpstr>PowerPoint Presentation</vt:lpstr>
      <vt:lpstr>Berkeley dataset – 12003.jpg</vt:lpstr>
      <vt:lpstr>Berkeley dataset – 35070.jpg</vt:lpstr>
      <vt:lpstr>Berkeley dataset – 176035.jpg</vt:lpstr>
      <vt:lpstr>Berkeley dataset – 187029.jpg</vt:lpstr>
      <vt:lpstr>Berkeley dataset – 207056.jpg</vt:lpstr>
      <vt:lpstr>Khoi’s dataset – 5.jpg</vt:lpstr>
      <vt:lpstr>Khoi’s dataset – 6.jpg</vt:lpstr>
      <vt:lpstr>Khoi’s dataset – 7.jpg</vt:lpstr>
      <vt:lpstr>Khoi’s dataset – 8.jpg</vt:lpstr>
      <vt:lpstr>Khoi’s dataset – 9.jpg</vt:lpstr>
      <vt:lpstr>Nam’s dataset – Cat.jpg</vt:lpstr>
      <vt:lpstr>Nam’s dataset – TrangAn.jpg</vt:lpstr>
      <vt:lpstr>Nam’s dataset – Nam_2.jpg</vt:lpstr>
      <vt:lpstr>Nam’s dataset – WSpaper.jpg</vt:lpstr>
      <vt:lpstr>Nam’s dataset – Emily_child.jpg</vt:lpstr>
      <vt:lpstr>PowerPoint Presentation</vt:lpstr>
      <vt:lpstr>Future works</vt:lpstr>
      <vt:lpstr>PowerPoint Presentation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Seletion</dc:title>
  <dc:creator>Trần Nam</dc:creator>
  <cp:lastModifiedBy>Khôi Nguyễn</cp:lastModifiedBy>
  <cp:revision>250</cp:revision>
  <dcterms:created xsi:type="dcterms:W3CDTF">2016-08-06T02:36:48Z</dcterms:created>
  <dcterms:modified xsi:type="dcterms:W3CDTF">2016-08-14T12:44:26Z</dcterms:modified>
</cp:coreProperties>
</file>